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Kulachat HC Bold" panose="020B0604020202020204" charset="-34"/>
      <p:regular r:id="rId17"/>
    </p:embeddedFont>
    <p:embeddedFont>
      <p:font typeface="Prachason Neue SemiCondensed Bold" panose="020B0604020202020204" charset="-34"/>
      <p:regular r:id="rId18"/>
    </p:embeddedFont>
    <p:embeddedFont>
      <p:font typeface="Prompt" panose="00000500000000000000" pitchFamily="2" charset="-3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3.sv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9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8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5288" y="2247052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0" y="0"/>
                </a:lnTo>
                <a:lnTo>
                  <a:pt x="16559460" y="16711375"/>
                </a:lnTo>
                <a:lnTo>
                  <a:pt x="0" y="16711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483522" y="-7403887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0" y="0"/>
                </a:lnTo>
                <a:lnTo>
                  <a:pt x="16559460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85724" y="-223197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094552" y="4415104"/>
            <a:ext cx="11641398" cy="10970609"/>
          </a:xfrm>
          <a:custGeom>
            <a:avLst/>
            <a:gdLst/>
            <a:ahLst/>
            <a:cxnLst/>
            <a:rect l="l" t="t" r="r" b="b"/>
            <a:pathLst>
              <a:path w="11641398" h="10970609">
                <a:moveTo>
                  <a:pt x="0" y="0"/>
                </a:moveTo>
                <a:lnTo>
                  <a:pt x="11641398" y="0"/>
                </a:lnTo>
                <a:lnTo>
                  <a:pt x="11641398" y="10970609"/>
                </a:lnTo>
                <a:lnTo>
                  <a:pt x="0" y="10970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13208" y="7799927"/>
            <a:ext cx="1547546" cy="1458373"/>
          </a:xfrm>
          <a:custGeom>
            <a:avLst/>
            <a:gdLst/>
            <a:ahLst/>
            <a:cxnLst/>
            <a:rect l="l" t="t" r="r" b="b"/>
            <a:pathLst>
              <a:path w="1547546" h="1458373">
                <a:moveTo>
                  <a:pt x="0" y="0"/>
                </a:moveTo>
                <a:lnTo>
                  <a:pt x="1547545" y="0"/>
                </a:lnTo>
                <a:lnTo>
                  <a:pt x="1547545" y="1458373"/>
                </a:lnTo>
                <a:lnTo>
                  <a:pt x="0" y="1458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03377" y="3685918"/>
            <a:ext cx="773773" cy="729186"/>
          </a:xfrm>
          <a:custGeom>
            <a:avLst/>
            <a:gdLst/>
            <a:ahLst/>
            <a:cxnLst/>
            <a:rect l="l" t="t" r="r" b="b"/>
            <a:pathLst>
              <a:path w="773773" h="729186">
                <a:moveTo>
                  <a:pt x="0" y="0"/>
                </a:moveTo>
                <a:lnTo>
                  <a:pt x="773773" y="0"/>
                </a:lnTo>
                <a:lnTo>
                  <a:pt x="773773" y="729186"/>
                </a:lnTo>
                <a:lnTo>
                  <a:pt x="0" y="7291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74297" y="951795"/>
            <a:ext cx="398126" cy="375180"/>
          </a:xfrm>
          <a:custGeom>
            <a:avLst/>
            <a:gdLst/>
            <a:ahLst/>
            <a:cxnLst/>
            <a:rect l="l" t="t" r="r" b="b"/>
            <a:pathLst>
              <a:path w="398126" h="375180">
                <a:moveTo>
                  <a:pt x="0" y="0"/>
                </a:moveTo>
                <a:lnTo>
                  <a:pt x="398126" y="0"/>
                </a:lnTo>
                <a:lnTo>
                  <a:pt x="398126" y="375180"/>
                </a:lnTo>
                <a:lnTo>
                  <a:pt x="0" y="3751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74297" y="1507646"/>
            <a:ext cx="398126" cy="375180"/>
          </a:xfrm>
          <a:custGeom>
            <a:avLst/>
            <a:gdLst/>
            <a:ahLst/>
            <a:cxnLst/>
            <a:rect l="l" t="t" r="r" b="b"/>
            <a:pathLst>
              <a:path w="398126" h="375180">
                <a:moveTo>
                  <a:pt x="0" y="0"/>
                </a:moveTo>
                <a:lnTo>
                  <a:pt x="398126" y="0"/>
                </a:lnTo>
                <a:lnTo>
                  <a:pt x="398126" y="375180"/>
                </a:lnTo>
                <a:lnTo>
                  <a:pt x="0" y="3751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004461" y="-2752573"/>
            <a:ext cx="7562536" cy="7562536"/>
          </a:xfrm>
          <a:custGeom>
            <a:avLst/>
            <a:gdLst/>
            <a:ahLst/>
            <a:cxnLst/>
            <a:rect l="l" t="t" r="r" b="b"/>
            <a:pathLst>
              <a:path w="7562536" h="7562536">
                <a:moveTo>
                  <a:pt x="0" y="0"/>
                </a:moveTo>
                <a:lnTo>
                  <a:pt x="7562536" y="0"/>
                </a:lnTo>
                <a:lnTo>
                  <a:pt x="7562536" y="7562536"/>
                </a:lnTo>
                <a:lnTo>
                  <a:pt x="0" y="75625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630529" y="3699110"/>
            <a:ext cx="5747995" cy="5747995"/>
          </a:xfrm>
          <a:custGeom>
            <a:avLst/>
            <a:gdLst/>
            <a:ahLst/>
            <a:cxnLst/>
            <a:rect l="l" t="t" r="r" b="b"/>
            <a:pathLst>
              <a:path w="5747995" h="5747995">
                <a:moveTo>
                  <a:pt x="0" y="0"/>
                </a:moveTo>
                <a:lnTo>
                  <a:pt x="5747995" y="0"/>
                </a:lnTo>
                <a:lnTo>
                  <a:pt x="5747995" y="5747995"/>
                </a:lnTo>
                <a:lnTo>
                  <a:pt x="0" y="57479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48081" y="3609956"/>
            <a:ext cx="13791829" cy="2404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3"/>
              </a:lnSpc>
            </a:pPr>
            <a:r>
              <a:rPr lang="en-US" sz="8799" b="1" spc="123">
                <a:solidFill>
                  <a:srgbClr val="00469D"/>
                </a:solidFill>
                <a:latin typeface="Prachason Neue SemiCondensed Bold"/>
                <a:ea typeface="Prachason Neue SemiCondensed Bold"/>
                <a:cs typeface="Prachason Neue SemiCondensed Bold"/>
                <a:sym typeface="Prachason Neue SemiCondensed Bold"/>
              </a:rPr>
              <a:t>องค์กรคุณธรรมต้นแบบ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75938" y="6776847"/>
            <a:ext cx="9184338" cy="161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6"/>
              </a:lnSpc>
            </a:pPr>
            <a:r>
              <a:rPr lang="en-US" sz="5859" b="1" spc="81">
                <a:solidFill>
                  <a:srgbClr val="00469D"/>
                </a:solidFill>
                <a:latin typeface="Prachason Neue SemiCondensed Bold"/>
                <a:ea typeface="Prachason Neue SemiCondensed Bold"/>
                <a:cs typeface="Prachason Neue SemiCondensed Bold"/>
                <a:sym typeface="Prachason Neue SemiCondensed Bold"/>
              </a:rPr>
              <a:t>ประจำปีงบประมาณ 2569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04209" y="1683125"/>
            <a:ext cx="12215441" cy="1507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3"/>
              </a:lnSpc>
            </a:pPr>
            <a:r>
              <a:rPr lang="en-US" sz="5547" b="1" spc="77">
                <a:solidFill>
                  <a:srgbClr val="00469D"/>
                </a:solidFill>
                <a:latin typeface="Prachason Neue SemiCondensed Bold"/>
                <a:ea typeface="Prachason Neue SemiCondensed Bold"/>
                <a:cs typeface="Prachason Neue SemiCondensed Bold"/>
                <a:sym typeface="Prachason Neue SemiCondensed Bold"/>
              </a:rPr>
              <a:t>สำนักงานโครงกาาร TO BE NUMBER 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DEEF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2ECDE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33508" y="-1033624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14422" y="3930339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24676" y="1311478"/>
            <a:ext cx="3918842" cy="3918842"/>
          </a:xfrm>
          <a:custGeom>
            <a:avLst/>
            <a:gdLst/>
            <a:ahLst/>
            <a:cxnLst/>
            <a:rect l="l" t="t" r="r" b="b"/>
            <a:pathLst>
              <a:path w="3918842" h="3918842">
                <a:moveTo>
                  <a:pt x="0" y="0"/>
                </a:moveTo>
                <a:lnTo>
                  <a:pt x="3918842" y="0"/>
                </a:lnTo>
                <a:lnTo>
                  <a:pt x="3918842" y="3918842"/>
                </a:lnTo>
                <a:lnTo>
                  <a:pt x="0" y="39188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145954" y="1951196"/>
            <a:ext cx="14329153" cy="8060150"/>
            <a:chOff x="0" y="0"/>
            <a:chExt cx="19105537" cy="10746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05499" cy="10746867"/>
            </a:xfrm>
            <a:custGeom>
              <a:avLst/>
              <a:gdLst/>
              <a:ahLst/>
              <a:cxnLst/>
              <a:rect l="l" t="t" r="r" b="b"/>
              <a:pathLst>
                <a:path w="19105499" h="10746867">
                  <a:moveTo>
                    <a:pt x="0" y="0"/>
                  </a:moveTo>
                  <a:lnTo>
                    <a:pt x="19105499" y="0"/>
                  </a:lnTo>
                  <a:lnTo>
                    <a:pt x="19105499" y="10746867"/>
                  </a:lnTo>
                  <a:lnTo>
                    <a:pt x="0" y="10746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018881" y="450637"/>
            <a:ext cx="4244902" cy="113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3999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“คุณธรรมสุจริต”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33508" y="-1033624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96262" y="6083289"/>
            <a:ext cx="3899470" cy="3935243"/>
          </a:xfrm>
          <a:custGeom>
            <a:avLst/>
            <a:gdLst/>
            <a:ahLst/>
            <a:cxnLst/>
            <a:rect l="l" t="t" r="r" b="b"/>
            <a:pathLst>
              <a:path w="3899470" h="3935243">
                <a:moveTo>
                  <a:pt x="0" y="0"/>
                </a:moveTo>
                <a:lnTo>
                  <a:pt x="3899470" y="0"/>
                </a:lnTo>
                <a:lnTo>
                  <a:pt x="3899470" y="3935243"/>
                </a:lnTo>
                <a:lnTo>
                  <a:pt x="0" y="3935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140" b="-1614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24676" y="1311478"/>
            <a:ext cx="3918842" cy="3918842"/>
          </a:xfrm>
          <a:custGeom>
            <a:avLst/>
            <a:gdLst/>
            <a:ahLst/>
            <a:cxnLst/>
            <a:rect l="l" t="t" r="r" b="b"/>
            <a:pathLst>
              <a:path w="3918842" h="3918842">
                <a:moveTo>
                  <a:pt x="0" y="0"/>
                </a:moveTo>
                <a:lnTo>
                  <a:pt x="3918842" y="0"/>
                </a:lnTo>
                <a:lnTo>
                  <a:pt x="3918842" y="3918842"/>
                </a:lnTo>
                <a:lnTo>
                  <a:pt x="0" y="39188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91845" y="356504"/>
            <a:ext cx="6809603" cy="4506420"/>
            <a:chOff x="0" y="0"/>
            <a:chExt cx="9079471" cy="60085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79484" cy="6008624"/>
            </a:xfrm>
            <a:custGeom>
              <a:avLst/>
              <a:gdLst/>
              <a:ahLst/>
              <a:cxnLst/>
              <a:rect l="l" t="t" r="r" b="b"/>
              <a:pathLst>
                <a:path w="9079484" h="6008624">
                  <a:moveTo>
                    <a:pt x="0" y="0"/>
                  </a:moveTo>
                  <a:lnTo>
                    <a:pt x="9079484" y="0"/>
                  </a:lnTo>
                  <a:lnTo>
                    <a:pt x="9079484" y="6008624"/>
                  </a:lnTo>
                  <a:lnTo>
                    <a:pt x="0" y="6008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1" b="-2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050684" y="1243613"/>
            <a:ext cx="5713195" cy="3154789"/>
            <a:chOff x="0" y="0"/>
            <a:chExt cx="9690430" cy="53509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90481" cy="5351018"/>
            </a:xfrm>
            <a:custGeom>
              <a:avLst/>
              <a:gdLst/>
              <a:ahLst/>
              <a:cxnLst/>
              <a:rect l="l" t="t" r="r" b="b"/>
              <a:pathLst>
                <a:path w="9690481" h="5351018">
                  <a:moveTo>
                    <a:pt x="0" y="0"/>
                  </a:moveTo>
                  <a:lnTo>
                    <a:pt x="9690481" y="0"/>
                  </a:lnTo>
                  <a:lnTo>
                    <a:pt x="9690481" y="5351018"/>
                  </a:lnTo>
                  <a:lnTo>
                    <a:pt x="0" y="53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954" b="-1795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181472" y="5578152"/>
            <a:ext cx="5430350" cy="4073678"/>
            <a:chOff x="0" y="0"/>
            <a:chExt cx="8424964" cy="63201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24926" cy="6320155"/>
            </a:xfrm>
            <a:custGeom>
              <a:avLst/>
              <a:gdLst/>
              <a:ahLst/>
              <a:cxnLst/>
              <a:rect l="l" t="t" r="r" b="b"/>
              <a:pathLst>
                <a:path w="8424926" h="6320155">
                  <a:moveTo>
                    <a:pt x="0" y="0"/>
                  </a:moveTo>
                  <a:lnTo>
                    <a:pt x="8424926" y="0"/>
                  </a:lnTo>
                  <a:lnTo>
                    <a:pt x="8424926" y="6320155"/>
                  </a:lnTo>
                  <a:lnTo>
                    <a:pt x="0" y="6320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0" r="-30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6325953" y="3373849"/>
            <a:ext cx="6011869" cy="2709440"/>
            <a:chOff x="0" y="0"/>
            <a:chExt cx="10965472" cy="49419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965434" cy="4941951"/>
            </a:xfrm>
            <a:custGeom>
              <a:avLst/>
              <a:gdLst/>
              <a:ahLst/>
              <a:cxnLst/>
              <a:rect l="l" t="t" r="r" b="b"/>
              <a:pathLst>
                <a:path w="10965434" h="4941951">
                  <a:moveTo>
                    <a:pt x="0" y="0"/>
                  </a:moveTo>
                  <a:lnTo>
                    <a:pt x="10965434" y="0"/>
                  </a:lnTo>
                  <a:lnTo>
                    <a:pt x="10965434" y="4941951"/>
                  </a:lnTo>
                  <a:lnTo>
                    <a:pt x="0" y="4941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0" b="-40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7505073" y="6626414"/>
            <a:ext cx="5492220" cy="3660586"/>
          </a:xfrm>
          <a:custGeom>
            <a:avLst/>
            <a:gdLst/>
            <a:ahLst/>
            <a:cxnLst/>
            <a:rect l="l" t="t" r="r" b="b"/>
            <a:pathLst>
              <a:path w="5492220" h="3660586">
                <a:moveTo>
                  <a:pt x="0" y="0"/>
                </a:moveTo>
                <a:lnTo>
                  <a:pt x="5492220" y="0"/>
                </a:lnTo>
                <a:lnTo>
                  <a:pt x="5492220" y="3660586"/>
                </a:lnTo>
                <a:lnTo>
                  <a:pt x="0" y="36605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032503" y="103784"/>
            <a:ext cx="6127518" cy="113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3999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“คุณธรรมจิตอาสา”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33508" y="-1033624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06847" y="382276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0" y="0"/>
                </a:lnTo>
                <a:lnTo>
                  <a:pt x="16559460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24676" y="1311478"/>
            <a:ext cx="3918842" cy="3918842"/>
          </a:xfrm>
          <a:custGeom>
            <a:avLst/>
            <a:gdLst/>
            <a:ahLst/>
            <a:cxnLst/>
            <a:rect l="l" t="t" r="r" b="b"/>
            <a:pathLst>
              <a:path w="3918842" h="3918842">
                <a:moveTo>
                  <a:pt x="0" y="0"/>
                </a:moveTo>
                <a:lnTo>
                  <a:pt x="3918842" y="0"/>
                </a:lnTo>
                <a:lnTo>
                  <a:pt x="3918842" y="3918842"/>
                </a:lnTo>
                <a:lnTo>
                  <a:pt x="0" y="39188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439920">
            <a:off x="1996192" y="6207604"/>
            <a:ext cx="4407503" cy="953119"/>
            <a:chOff x="0" y="0"/>
            <a:chExt cx="5876671" cy="12708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76671" cy="1270889"/>
            </a:xfrm>
            <a:custGeom>
              <a:avLst/>
              <a:gdLst/>
              <a:ahLst/>
              <a:cxnLst/>
              <a:rect l="l" t="t" r="r" b="b"/>
              <a:pathLst>
                <a:path w="5876671" h="1270889">
                  <a:moveTo>
                    <a:pt x="0" y="0"/>
                  </a:moveTo>
                  <a:lnTo>
                    <a:pt x="5876671" y="0"/>
                  </a:lnTo>
                  <a:lnTo>
                    <a:pt x="5876671" y="1270889"/>
                  </a:lnTo>
                  <a:lnTo>
                    <a:pt x="0" y="127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 t="-247" b="-24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24236" y="3270904"/>
            <a:ext cx="7649756" cy="5099837"/>
            <a:chOff x="0" y="0"/>
            <a:chExt cx="10199675" cy="67997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99624" cy="6799834"/>
            </a:xfrm>
            <a:custGeom>
              <a:avLst/>
              <a:gdLst/>
              <a:ahLst/>
              <a:cxnLst/>
              <a:rect l="l" t="t" r="r" b="b"/>
              <a:pathLst>
                <a:path w="10199624" h="6799834">
                  <a:moveTo>
                    <a:pt x="0" y="0"/>
                  </a:moveTo>
                  <a:lnTo>
                    <a:pt x="10199624" y="0"/>
                  </a:lnTo>
                  <a:lnTo>
                    <a:pt x="10199624" y="6799834"/>
                  </a:lnTo>
                  <a:lnTo>
                    <a:pt x="0" y="6799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689840" y="727110"/>
            <a:ext cx="7955909" cy="4762005"/>
            <a:chOff x="0" y="0"/>
            <a:chExt cx="10607878" cy="63493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07929" cy="6349365"/>
            </a:xfrm>
            <a:custGeom>
              <a:avLst/>
              <a:gdLst/>
              <a:ahLst/>
              <a:cxnLst/>
              <a:rect l="l" t="t" r="r" b="b"/>
              <a:pathLst>
                <a:path w="10607929" h="6349365">
                  <a:moveTo>
                    <a:pt x="0" y="0"/>
                  </a:moveTo>
                  <a:lnTo>
                    <a:pt x="10607929" y="0"/>
                  </a:lnTo>
                  <a:lnTo>
                    <a:pt x="10607929" y="6349365"/>
                  </a:lnTo>
                  <a:lnTo>
                    <a:pt x="0" y="6349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" r="-8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9297343" y="5820823"/>
            <a:ext cx="7600255" cy="4275144"/>
            <a:chOff x="0" y="0"/>
            <a:chExt cx="10133673" cy="57001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33711" cy="5700141"/>
            </a:xfrm>
            <a:custGeom>
              <a:avLst/>
              <a:gdLst/>
              <a:ahLst/>
              <a:cxnLst/>
              <a:rect l="l" t="t" r="r" b="b"/>
              <a:pathLst>
                <a:path w="10133711" h="5700141">
                  <a:moveTo>
                    <a:pt x="0" y="0"/>
                  </a:moveTo>
                  <a:lnTo>
                    <a:pt x="10133711" y="0"/>
                  </a:lnTo>
                  <a:lnTo>
                    <a:pt x="10133711" y="5700141"/>
                  </a:lnTo>
                  <a:lnTo>
                    <a:pt x="0" y="5700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2406" b="-1240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456620" y="1242917"/>
            <a:ext cx="5653545" cy="113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3999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“คุณธรรมกตัญญู”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0658" y="1974209"/>
            <a:ext cx="5098685" cy="7618724"/>
            <a:chOff x="0" y="0"/>
            <a:chExt cx="6798246" cy="10158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8183" cy="10158349"/>
            </a:xfrm>
            <a:custGeom>
              <a:avLst/>
              <a:gdLst/>
              <a:ahLst/>
              <a:cxnLst/>
              <a:rect l="l" t="t" r="r" b="b"/>
              <a:pathLst>
                <a:path w="6798183" h="10158349">
                  <a:moveTo>
                    <a:pt x="0" y="0"/>
                  </a:moveTo>
                  <a:lnTo>
                    <a:pt x="6798183" y="0"/>
                  </a:lnTo>
                  <a:lnTo>
                    <a:pt x="6798183" y="10158349"/>
                  </a:lnTo>
                  <a:lnTo>
                    <a:pt x="0" y="1015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677400" y="1974209"/>
            <a:ext cx="5376177" cy="7618724"/>
            <a:chOff x="0" y="0"/>
            <a:chExt cx="7168236" cy="101582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68261" cy="10158349"/>
            </a:xfrm>
            <a:custGeom>
              <a:avLst/>
              <a:gdLst/>
              <a:ahLst/>
              <a:cxnLst/>
              <a:rect l="l" t="t" r="r" b="b"/>
              <a:pathLst>
                <a:path w="7168261" h="10158349">
                  <a:moveTo>
                    <a:pt x="0" y="0"/>
                  </a:moveTo>
                  <a:lnTo>
                    <a:pt x="7168261" y="0"/>
                  </a:lnTo>
                  <a:lnTo>
                    <a:pt x="7168261" y="10158349"/>
                  </a:lnTo>
                  <a:lnTo>
                    <a:pt x="0" y="1015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124200" y="600298"/>
            <a:ext cx="1165033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20"/>
              </a:lnSpc>
            </a:pPr>
            <a:r>
              <a:rPr lang="en-US" sz="4700" b="1" dirty="0" err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กิจกรรมยกย่องเชิดชูบุคลากร</a:t>
            </a:r>
            <a:endParaRPr lang="en-US" sz="4700" b="1" dirty="0">
              <a:solidFill>
                <a:srgbClr val="5E17EB"/>
              </a:solidFill>
              <a:latin typeface="Kulachat HC Bold"/>
              <a:ea typeface="Kulachat HC Bold"/>
              <a:cs typeface="Kulachat HC Bold"/>
              <a:sym typeface="Kulachat HC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7531" y="2781300"/>
            <a:ext cx="7416175" cy="5272964"/>
            <a:chOff x="0" y="0"/>
            <a:chExt cx="9888233" cy="70306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8220" cy="7030593"/>
            </a:xfrm>
            <a:custGeom>
              <a:avLst/>
              <a:gdLst/>
              <a:ahLst/>
              <a:cxnLst/>
              <a:rect l="l" t="t" r="r" b="b"/>
              <a:pathLst>
                <a:path w="9888220" h="7030593">
                  <a:moveTo>
                    <a:pt x="0" y="0"/>
                  </a:moveTo>
                  <a:lnTo>
                    <a:pt x="9888220" y="0"/>
                  </a:lnTo>
                  <a:lnTo>
                    <a:pt x="9888220" y="7030593"/>
                  </a:lnTo>
                  <a:lnTo>
                    <a:pt x="0" y="7030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754295" y="4362736"/>
            <a:ext cx="7439444" cy="5267468"/>
            <a:chOff x="0" y="0"/>
            <a:chExt cx="9919259" cy="70232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19208" cy="7023227"/>
            </a:xfrm>
            <a:custGeom>
              <a:avLst/>
              <a:gdLst/>
              <a:ahLst/>
              <a:cxnLst/>
              <a:rect l="l" t="t" r="r" b="b"/>
              <a:pathLst>
                <a:path w="9919208" h="7023227">
                  <a:moveTo>
                    <a:pt x="0" y="0"/>
                  </a:moveTo>
                  <a:lnTo>
                    <a:pt x="9919208" y="0"/>
                  </a:lnTo>
                  <a:lnTo>
                    <a:pt x="9919208" y="7023227"/>
                  </a:lnTo>
                  <a:lnTo>
                    <a:pt x="0" y="702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828800" y="876300"/>
            <a:ext cx="13989044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4699" b="1" dirty="0" err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กิจกรรมยกย่องเชิดชู</a:t>
            </a:r>
            <a:r>
              <a:rPr lang="en-US" sz="4699" b="1" dirty="0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 </a:t>
            </a:r>
            <a:r>
              <a:rPr lang="en-US" sz="4699" b="1" dirty="0" err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หน่วยงานภายในองค์กร</a:t>
            </a:r>
            <a:endParaRPr lang="en-US" sz="4699" b="1" dirty="0">
              <a:solidFill>
                <a:srgbClr val="5E17EB"/>
              </a:solidFill>
              <a:latin typeface="Kulachat HC Bold"/>
              <a:ea typeface="Kulachat HC Bold"/>
              <a:cs typeface="Kulachat HC Bold"/>
              <a:sym typeface="Kulachat HC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7941" y="2628900"/>
            <a:ext cx="12212117" cy="425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03"/>
              </a:lnSpc>
            </a:pPr>
            <a:r>
              <a:rPr lang="en-US" sz="19439" b="1" dirty="0" err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ขอบคุณ</a:t>
            </a:r>
            <a:endParaRPr lang="en-US" sz="19439" b="1" dirty="0">
              <a:solidFill>
                <a:srgbClr val="00469D"/>
              </a:solidFill>
              <a:latin typeface="Kulachat HC Bold"/>
              <a:ea typeface="Kulachat HC Bold"/>
              <a:cs typeface="Kulachat HC Bold"/>
              <a:sym typeface="Kulachat HC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94552" y="4415104"/>
            <a:ext cx="11641398" cy="10970609"/>
          </a:xfrm>
          <a:custGeom>
            <a:avLst/>
            <a:gdLst/>
            <a:ahLst/>
            <a:cxnLst/>
            <a:rect l="l" t="t" r="r" b="b"/>
            <a:pathLst>
              <a:path w="11641398" h="10970609">
                <a:moveTo>
                  <a:pt x="0" y="0"/>
                </a:moveTo>
                <a:lnTo>
                  <a:pt x="11641398" y="0"/>
                </a:lnTo>
                <a:lnTo>
                  <a:pt x="11641398" y="10970609"/>
                </a:lnTo>
                <a:lnTo>
                  <a:pt x="0" y="10970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85135" y="-629224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5"/>
                </a:lnTo>
                <a:lnTo>
                  <a:pt x="0" y="16711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5587" y="5670556"/>
            <a:ext cx="11294240" cy="11294240"/>
          </a:xfrm>
          <a:custGeom>
            <a:avLst/>
            <a:gdLst/>
            <a:ahLst/>
            <a:cxnLst/>
            <a:rect l="l" t="t" r="r" b="b"/>
            <a:pathLst>
              <a:path w="11294240" h="11294240">
                <a:moveTo>
                  <a:pt x="0" y="0"/>
                </a:moveTo>
                <a:lnTo>
                  <a:pt x="11294240" y="0"/>
                </a:lnTo>
                <a:lnTo>
                  <a:pt x="11294240" y="11294241"/>
                </a:lnTo>
                <a:lnTo>
                  <a:pt x="0" y="112942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03763" y="1055389"/>
            <a:ext cx="15250211" cy="348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5"/>
              </a:lnSpc>
            </a:pPr>
            <a:r>
              <a:rPr lang="en-US" sz="4720" b="1" spc="66">
                <a:solidFill>
                  <a:srgbClr val="00469D"/>
                </a:solidFill>
                <a:latin typeface="Prachason Neue SemiCondensed Bold"/>
                <a:ea typeface="Prachason Neue SemiCondensed Bold"/>
                <a:cs typeface="Prachason Neue SemiCondensed Bold"/>
                <a:sym typeface="Prachason Neue SemiCondensed Bold"/>
              </a:rPr>
              <a:t>ผลสำเร็จการดำเนินกิจกรรม</a:t>
            </a:r>
          </a:p>
          <a:p>
            <a:pPr algn="ctr">
              <a:lnSpc>
                <a:spcPts val="5805"/>
              </a:lnSpc>
            </a:pPr>
            <a:r>
              <a:rPr lang="en-US" sz="4720" b="1" spc="66">
                <a:solidFill>
                  <a:srgbClr val="00469D"/>
                </a:solidFill>
                <a:latin typeface="Prachason Neue SemiCondensed Bold"/>
                <a:ea typeface="Prachason Neue SemiCondensed Bold"/>
                <a:cs typeface="Prachason Neue SemiCondensed Bold"/>
                <a:sym typeface="Prachason Neue SemiCondensed Bold"/>
              </a:rPr>
              <a:t>ตามแผนปฏิบัติการส่งเสริมคุณธรรม</a:t>
            </a:r>
          </a:p>
          <a:p>
            <a:pPr algn="ctr">
              <a:lnSpc>
                <a:spcPts val="5805"/>
              </a:lnSpc>
            </a:pPr>
            <a:r>
              <a:rPr lang="en-US" sz="4720" b="1" spc="66">
                <a:solidFill>
                  <a:srgbClr val="00469D"/>
                </a:solidFill>
                <a:latin typeface="Prachason Neue SemiCondensed Bold"/>
                <a:ea typeface="Prachason Neue SemiCondensed Bold"/>
                <a:cs typeface="Prachason Neue SemiCondensed Bold"/>
                <a:sym typeface="Prachason Neue SemiCondensed Bold"/>
              </a:rPr>
              <a:t>สำนักงานโครงการ TO BE NUMBER ONE </a:t>
            </a:r>
          </a:p>
          <a:p>
            <a:pPr algn="ctr">
              <a:lnSpc>
                <a:spcPts val="5805"/>
              </a:lnSpc>
            </a:pPr>
            <a:r>
              <a:rPr lang="en-US" sz="4720" b="1" spc="66">
                <a:solidFill>
                  <a:srgbClr val="00469D"/>
                </a:solidFill>
                <a:latin typeface="Prachason Neue SemiCondensed Bold"/>
                <a:ea typeface="Prachason Neue SemiCondensed Bold"/>
                <a:cs typeface="Prachason Neue SemiCondensed Bold"/>
                <a:sym typeface="Prachason Neue SemiCondensed Bold"/>
              </a:rPr>
              <a:t>ประจำปีงบประมาณ 2569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8117" y="5281670"/>
            <a:ext cx="14891766" cy="222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3"/>
              </a:lnSpc>
            </a:pPr>
            <a:r>
              <a:rPr lang="en-US" sz="4576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ประกาศเจตนารมณ์ร่วมกันในการขับเคลื่อนหน่วยงานให้เป็นองค์กรคุณธรรมต้นแบบ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94552" y="4415104"/>
            <a:ext cx="11641398" cy="10970609"/>
          </a:xfrm>
          <a:custGeom>
            <a:avLst/>
            <a:gdLst/>
            <a:ahLst/>
            <a:cxnLst/>
            <a:rect l="l" t="t" r="r" b="b"/>
            <a:pathLst>
              <a:path w="11641398" h="10970609">
                <a:moveTo>
                  <a:pt x="0" y="0"/>
                </a:moveTo>
                <a:lnTo>
                  <a:pt x="11641398" y="0"/>
                </a:lnTo>
                <a:lnTo>
                  <a:pt x="11641398" y="10970609"/>
                </a:lnTo>
                <a:lnTo>
                  <a:pt x="0" y="10970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85135" y="-629224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5"/>
                </a:lnTo>
                <a:lnTo>
                  <a:pt x="0" y="16711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5587" y="5670556"/>
            <a:ext cx="11294240" cy="11294240"/>
          </a:xfrm>
          <a:custGeom>
            <a:avLst/>
            <a:gdLst/>
            <a:ahLst/>
            <a:cxnLst/>
            <a:rect l="l" t="t" r="r" b="b"/>
            <a:pathLst>
              <a:path w="11294240" h="11294240">
                <a:moveTo>
                  <a:pt x="0" y="0"/>
                </a:moveTo>
                <a:lnTo>
                  <a:pt x="11294240" y="0"/>
                </a:lnTo>
                <a:lnTo>
                  <a:pt x="11294240" y="11294241"/>
                </a:lnTo>
                <a:lnTo>
                  <a:pt x="0" y="112942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684788" y="755618"/>
            <a:ext cx="6461274" cy="9144781"/>
            <a:chOff x="0" y="0"/>
            <a:chExt cx="8615032" cy="121930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15045" cy="12193016"/>
            </a:xfrm>
            <a:custGeom>
              <a:avLst/>
              <a:gdLst/>
              <a:ahLst/>
              <a:cxnLst/>
              <a:rect l="l" t="t" r="r" b="b"/>
              <a:pathLst>
                <a:path w="8615045" h="12193016">
                  <a:moveTo>
                    <a:pt x="0" y="0"/>
                  </a:moveTo>
                  <a:lnTo>
                    <a:pt x="8615045" y="0"/>
                  </a:lnTo>
                  <a:lnTo>
                    <a:pt x="8615045" y="12193016"/>
                  </a:lnTo>
                  <a:lnTo>
                    <a:pt x="0" y="1219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" b="-2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925345" y="1026738"/>
            <a:ext cx="4173007" cy="33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8"/>
              </a:lnSpc>
            </a:pPr>
            <a:r>
              <a:rPr lang="en-US" sz="3799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ประกาศเจตนารมณ์เป็นองค์กรคุณธรรมต้นแบบ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94552" y="4415104"/>
            <a:ext cx="11641398" cy="10970609"/>
          </a:xfrm>
          <a:custGeom>
            <a:avLst/>
            <a:gdLst/>
            <a:ahLst/>
            <a:cxnLst/>
            <a:rect l="l" t="t" r="r" b="b"/>
            <a:pathLst>
              <a:path w="11641398" h="10970609">
                <a:moveTo>
                  <a:pt x="0" y="0"/>
                </a:moveTo>
                <a:lnTo>
                  <a:pt x="11641398" y="0"/>
                </a:lnTo>
                <a:lnTo>
                  <a:pt x="11641398" y="10970609"/>
                </a:lnTo>
                <a:lnTo>
                  <a:pt x="0" y="10970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85135" y="-629224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5"/>
                </a:lnTo>
                <a:lnTo>
                  <a:pt x="0" y="16711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5587" y="5670556"/>
            <a:ext cx="11294240" cy="11294240"/>
          </a:xfrm>
          <a:custGeom>
            <a:avLst/>
            <a:gdLst/>
            <a:ahLst/>
            <a:cxnLst/>
            <a:rect l="l" t="t" r="r" b="b"/>
            <a:pathLst>
              <a:path w="11294240" h="11294240">
                <a:moveTo>
                  <a:pt x="0" y="0"/>
                </a:moveTo>
                <a:lnTo>
                  <a:pt x="11294240" y="0"/>
                </a:lnTo>
                <a:lnTo>
                  <a:pt x="11294240" y="11294241"/>
                </a:lnTo>
                <a:lnTo>
                  <a:pt x="0" y="112942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105430" y="459486"/>
            <a:ext cx="6771399" cy="9440923"/>
            <a:chOff x="0" y="0"/>
            <a:chExt cx="9028532" cy="125878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28557" cy="12587859"/>
            </a:xfrm>
            <a:custGeom>
              <a:avLst/>
              <a:gdLst/>
              <a:ahLst/>
              <a:cxnLst/>
              <a:rect l="l" t="t" r="r" b="b"/>
              <a:pathLst>
                <a:path w="9028557" h="12587859">
                  <a:moveTo>
                    <a:pt x="0" y="0"/>
                  </a:moveTo>
                  <a:lnTo>
                    <a:pt x="9028557" y="0"/>
                  </a:lnTo>
                  <a:lnTo>
                    <a:pt x="9028557" y="12587859"/>
                  </a:lnTo>
                  <a:lnTo>
                    <a:pt x="0" y="12587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76" b="-77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005842"/>
            <a:ext cx="4873495" cy="1845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3800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ประกาศเจตนารมณ์การต่อต้านการทุจริต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1044" y="348948"/>
            <a:ext cx="6694751" cy="9475232"/>
            <a:chOff x="0" y="0"/>
            <a:chExt cx="8926335" cy="12633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26322" cy="12633706"/>
            </a:xfrm>
            <a:custGeom>
              <a:avLst/>
              <a:gdLst/>
              <a:ahLst/>
              <a:cxnLst/>
              <a:rect l="l" t="t" r="r" b="b"/>
              <a:pathLst>
                <a:path w="8926322" h="12633706">
                  <a:moveTo>
                    <a:pt x="0" y="0"/>
                  </a:moveTo>
                  <a:lnTo>
                    <a:pt x="8926322" y="0"/>
                  </a:lnTo>
                  <a:lnTo>
                    <a:pt x="8926322" y="12633706"/>
                  </a:lnTo>
                  <a:lnTo>
                    <a:pt x="0" y="12633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" b="-19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424979" y="2190750"/>
            <a:ext cx="584312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2999" b="1" dirty="0" err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ประกาศเจตนารมณ์</a:t>
            </a:r>
            <a:endParaRPr lang="en-US" sz="2999" b="1" dirty="0">
              <a:solidFill>
                <a:srgbClr val="5E17EB"/>
              </a:solidFill>
              <a:latin typeface="Kulachat HC Bold"/>
              <a:ea typeface="Kulachat HC Bold"/>
              <a:cs typeface="Kulachat HC Bold"/>
              <a:sym typeface="Kulachat HC Bold"/>
            </a:endParaRPr>
          </a:p>
          <a:p>
            <a:pPr algn="ctr">
              <a:lnSpc>
                <a:spcPts val="4799"/>
              </a:lnSpc>
            </a:pPr>
            <a:r>
              <a:rPr lang="en-US" sz="2999" b="1" dirty="0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 </a:t>
            </a:r>
            <a:r>
              <a:rPr lang="en-US" sz="2999" b="1" dirty="0" err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นโยบายไม่รับของขวัญ</a:t>
            </a:r>
            <a:endParaRPr lang="en-US" sz="2999" b="1" dirty="0">
              <a:solidFill>
                <a:srgbClr val="5E17EB"/>
              </a:solidFill>
              <a:latin typeface="Kulachat HC Bold"/>
              <a:ea typeface="Kulachat HC Bold"/>
              <a:cs typeface="Kulachat HC Bold"/>
              <a:sym typeface="Kulachat HC Bold"/>
            </a:endParaRPr>
          </a:p>
          <a:p>
            <a:pPr algn="ctr">
              <a:lnSpc>
                <a:spcPts val="4799"/>
              </a:lnSpc>
            </a:pPr>
            <a:r>
              <a:rPr lang="en-US" sz="2999" b="1" dirty="0" err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และของกำนัลทุกชนิดจากการปฏิบัติหน้าที่</a:t>
            </a:r>
            <a:r>
              <a:rPr lang="en-US" sz="2999" b="1" dirty="0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 (NO GIFT POLICY</a:t>
            </a:r>
            <a:r>
              <a:rPr lang="th-TH" sz="2999" b="1" dirty="0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)</a:t>
            </a:r>
            <a:endParaRPr lang="en-US" sz="2999" b="1" dirty="0">
              <a:solidFill>
                <a:srgbClr val="5E17EB"/>
              </a:solidFill>
              <a:latin typeface="Kulachat HC Bold"/>
              <a:ea typeface="Kulachat HC Bold"/>
              <a:cs typeface="Kulachat HC Bold"/>
              <a:sym typeface="Kulachat HC Bold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BDC6999-D169-0BCD-7697-E27F19E0184A}"/>
              </a:ext>
            </a:extLst>
          </p:cNvPr>
          <p:cNvSpPr/>
          <p:nvPr/>
        </p:nvSpPr>
        <p:spPr>
          <a:xfrm>
            <a:off x="11658600" y="-1104900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0" y="0"/>
                </a:lnTo>
                <a:lnTo>
                  <a:pt x="16559460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4" r="-84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94552" y="4415104"/>
            <a:ext cx="11641398" cy="10970609"/>
          </a:xfrm>
          <a:custGeom>
            <a:avLst/>
            <a:gdLst/>
            <a:ahLst/>
            <a:cxnLst/>
            <a:rect l="l" t="t" r="r" b="b"/>
            <a:pathLst>
              <a:path w="11641398" h="10970609">
                <a:moveTo>
                  <a:pt x="0" y="0"/>
                </a:moveTo>
                <a:lnTo>
                  <a:pt x="11641398" y="0"/>
                </a:lnTo>
                <a:lnTo>
                  <a:pt x="11641398" y="10970609"/>
                </a:lnTo>
                <a:lnTo>
                  <a:pt x="0" y="10970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77381" y="-1325670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0" y="0"/>
                </a:lnTo>
                <a:lnTo>
                  <a:pt x="16559460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1745" y="-90087"/>
            <a:ext cx="3918842" cy="3918842"/>
          </a:xfrm>
          <a:custGeom>
            <a:avLst/>
            <a:gdLst/>
            <a:ahLst/>
            <a:cxnLst/>
            <a:rect l="l" t="t" r="r" b="b"/>
            <a:pathLst>
              <a:path w="3918842" h="3918842">
                <a:moveTo>
                  <a:pt x="0" y="0"/>
                </a:moveTo>
                <a:lnTo>
                  <a:pt x="3918843" y="0"/>
                </a:lnTo>
                <a:lnTo>
                  <a:pt x="3918843" y="3918842"/>
                </a:lnTo>
                <a:lnTo>
                  <a:pt x="0" y="39188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90298" y="440550"/>
            <a:ext cx="6645764" cy="9405899"/>
            <a:chOff x="0" y="0"/>
            <a:chExt cx="8861019" cy="125411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61044" cy="12541250"/>
            </a:xfrm>
            <a:custGeom>
              <a:avLst/>
              <a:gdLst/>
              <a:ahLst/>
              <a:cxnLst/>
              <a:rect l="l" t="t" r="r" b="b"/>
              <a:pathLst>
                <a:path w="8861044" h="12541250">
                  <a:moveTo>
                    <a:pt x="0" y="0"/>
                  </a:moveTo>
                  <a:lnTo>
                    <a:pt x="8861044" y="0"/>
                  </a:lnTo>
                  <a:lnTo>
                    <a:pt x="8861044" y="12541250"/>
                  </a:lnTo>
                  <a:lnTo>
                    <a:pt x="0" y="12541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" b="-1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119189" y="1057485"/>
            <a:ext cx="6639954" cy="273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3092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การป้องกันและแก้ไขปัญหา</a:t>
            </a:r>
          </a:p>
          <a:p>
            <a:pPr algn="ctr">
              <a:lnSpc>
                <a:spcPts val="4948"/>
              </a:lnSpc>
            </a:pPr>
            <a:r>
              <a:rPr lang="en-US" sz="3092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การแสวงหาประโยชน์ทางเพศ </a:t>
            </a:r>
          </a:p>
          <a:p>
            <a:pPr algn="ctr">
              <a:lnSpc>
                <a:spcPts val="4948"/>
              </a:lnSpc>
            </a:pPr>
            <a:r>
              <a:rPr lang="en-US" sz="3092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การล่วงละเมิดและคุกคามทางเพศ</a:t>
            </a:r>
          </a:p>
          <a:p>
            <a:pPr algn="ctr">
              <a:lnSpc>
                <a:spcPts val="4948"/>
              </a:lnSpc>
            </a:pPr>
            <a:r>
              <a:rPr lang="en-US" sz="3092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ในการทำงาน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1438" y="-7691857"/>
            <a:ext cx="11847862" cy="12029113"/>
          </a:xfrm>
          <a:custGeom>
            <a:avLst/>
            <a:gdLst/>
            <a:ahLst/>
            <a:cxnLst/>
            <a:rect l="l" t="t" r="r" b="b"/>
            <a:pathLst>
              <a:path w="11847862" h="12029113">
                <a:moveTo>
                  <a:pt x="0" y="0"/>
                </a:moveTo>
                <a:lnTo>
                  <a:pt x="11847862" y="0"/>
                </a:lnTo>
                <a:lnTo>
                  <a:pt x="11847862" y="12029113"/>
                </a:lnTo>
                <a:lnTo>
                  <a:pt x="0" y="120291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68715" y="-4046630"/>
            <a:ext cx="6508604" cy="6508604"/>
          </a:xfrm>
          <a:custGeom>
            <a:avLst/>
            <a:gdLst/>
            <a:ahLst/>
            <a:cxnLst/>
            <a:rect l="l" t="t" r="r" b="b"/>
            <a:pathLst>
              <a:path w="6508604" h="6508604">
                <a:moveTo>
                  <a:pt x="0" y="0"/>
                </a:moveTo>
                <a:lnTo>
                  <a:pt x="6508604" y="0"/>
                </a:lnTo>
                <a:lnTo>
                  <a:pt x="6508604" y="6508604"/>
                </a:lnTo>
                <a:lnTo>
                  <a:pt x="0" y="65086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36110" y="2225354"/>
            <a:ext cx="5366299" cy="3575294"/>
            <a:chOff x="0" y="0"/>
            <a:chExt cx="7155066" cy="47670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55053" cy="4767072"/>
            </a:xfrm>
            <a:custGeom>
              <a:avLst/>
              <a:gdLst/>
              <a:ahLst/>
              <a:cxnLst/>
              <a:rect l="l" t="t" r="r" b="b"/>
              <a:pathLst>
                <a:path w="7155053" h="4767072">
                  <a:moveTo>
                    <a:pt x="0" y="0"/>
                  </a:moveTo>
                  <a:lnTo>
                    <a:pt x="7155053" y="0"/>
                  </a:lnTo>
                  <a:lnTo>
                    <a:pt x="7155053" y="4767072"/>
                  </a:lnTo>
                  <a:lnTo>
                    <a:pt x="0" y="476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" r="-29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912373" y="6267736"/>
            <a:ext cx="4853226" cy="3616128"/>
            <a:chOff x="0" y="0"/>
            <a:chExt cx="6470968" cy="4821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71031" cy="4821555"/>
            </a:xfrm>
            <a:custGeom>
              <a:avLst/>
              <a:gdLst/>
              <a:ahLst/>
              <a:cxnLst/>
              <a:rect l="l" t="t" r="r" b="b"/>
              <a:pathLst>
                <a:path w="6471031" h="4821555">
                  <a:moveTo>
                    <a:pt x="0" y="0"/>
                  </a:moveTo>
                  <a:lnTo>
                    <a:pt x="6471031" y="0"/>
                  </a:lnTo>
                  <a:lnTo>
                    <a:pt x="6471031" y="4821555"/>
                  </a:lnTo>
                  <a:lnTo>
                    <a:pt x="0" y="4821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6116" r="-16115" b="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422723" y="6467399"/>
            <a:ext cx="5528215" cy="3094272"/>
            <a:chOff x="0" y="0"/>
            <a:chExt cx="7370953" cy="41256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70953" cy="4125722"/>
            </a:xfrm>
            <a:custGeom>
              <a:avLst/>
              <a:gdLst/>
              <a:ahLst/>
              <a:cxnLst/>
              <a:rect l="l" t="t" r="r" b="b"/>
              <a:pathLst>
                <a:path w="7370953" h="4125722">
                  <a:moveTo>
                    <a:pt x="0" y="0"/>
                  </a:moveTo>
                  <a:lnTo>
                    <a:pt x="7370953" y="0"/>
                  </a:lnTo>
                  <a:lnTo>
                    <a:pt x="7370953" y="4125722"/>
                  </a:lnTo>
                  <a:lnTo>
                    <a:pt x="0" y="4125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044" b="-1704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679229" y="95764"/>
            <a:ext cx="15108622" cy="146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2"/>
              </a:lnSpc>
            </a:pPr>
            <a:r>
              <a:rPr lang="en-US" sz="3020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การขับเคลื่อนให้สำนักงานโครงการ TO BE NUMBER ONE เป็นองค์กรคุณธรรมต้นแบบตามหลัก “คุณธรรมนำการพัฒนา” ภายใต้ “คุณธรรมพอเพียง”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33545" y="1559881"/>
            <a:ext cx="7047405" cy="85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2"/>
              </a:lnSpc>
            </a:pPr>
            <a:r>
              <a:rPr lang="en-US" sz="3020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ปัญหาที่อยากแก้ และความดีที่อยากทำ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71333" y="2642987"/>
            <a:ext cx="9990325" cy="25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1. ประหยัดพลังงาน ใช้ทรัพยากรของราชการให้เกิดประโยชน์และคุ้มค่า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2. มีระเบียบวินัย มีความรับผิดชอบและปฏิบัติหน้าที่ด้วยความขยันและทุ่มเท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3. ปฏิบัติหน้าที่ด้วยความซื่อสัตย์ สุจริต ขยันอดทน 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4. การมีจิตอาสา บำเพ็ญประโยชน์เพื่อส่วนรวม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5. ส่งเสริมปลูกฝังค่านิยมขนบธรรมเนียมประเพณีไทย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99200">
            <a:off x="11254388" y="2088452"/>
            <a:ext cx="5774893" cy="3849929"/>
            <a:chOff x="0" y="0"/>
            <a:chExt cx="7699858" cy="51332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99883" cy="5133213"/>
            </a:xfrm>
            <a:custGeom>
              <a:avLst/>
              <a:gdLst/>
              <a:ahLst/>
              <a:cxnLst/>
              <a:rect l="l" t="t" r="r" b="b"/>
              <a:pathLst>
                <a:path w="7699883" h="5133213">
                  <a:moveTo>
                    <a:pt x="0" y="0"/>
                  </a:moveTo>
                  <a:lnTo>
                    <a:pt x="7699883" y="0"/>
                  </a:lnTo>
                  <a:lnTo>
                    <a:pt x="7699883" y="5133213"/>
                  </a:lnTo>
                  <a:lnTo>
                    <a:pt x="0" y="5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855180">
            <a:off x="11708311" y="6179991"/>
            <a:ext cx="6054119" cy="3405445"/>
            <a:chOff x="0" y="0"/>
            <a:chExt cx="8072158" cy="4540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72120" cy="4540631"/>
            </a:xfrm>
            <a:custGeom>
              <a:avLst/>
              <a:gdLst/>
              <a:ahLst/>
              <a:cxnLst/>
              <a:rect l="l" t="t" r="r" b="b"/>
              <a:pathLst>
                <a:path w="8072120" h="4540631">
                  <a:moveTo>
                    <a:pt x="0" y="0"/>
                  </a:moveTo>
                  <a:lnTo>
                    <a:pt x="8072120" y="0"/>
                  </a:lnTo>
                  <a:lnTo>
                    <a:pt x="8072120" y="4540631"/>
                  </a:lnTo>
                  <a:lnTo>
                    <a:pt x="0" y="4540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" b="-18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836700">
            <a:off x="5507355" y="2198570"/>
            <a:ext cx="5141566" cy="3427714"/>
            <a:chOff x="0" y="0"/>
            <a:chExt cx="6855422" cy="4570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55460" cy="4570222"/>
            </a:xfrm>
            <a:custGeom>
              <a:avLst/>
              <a:gdLst/>
              <a:ahLst/>
              <a:cxnLst/>
              <a:rect l="l" t="t" r="r" b="b"/>
              <a:pathLst>
                <a:path w="6855460" h="4570222">
                  <a:moveTo>
                    <a:pt x="0" y="0"/>
                  </a:moveTo>
                  <a:lnTo>
                    <a:pt x="6855460" y="0"/>
                  </a:lnTo>
                  <a:lnTo>
                    <a:pt x="6855460" y="4570222"/>
                  </a:lnTo>
                  <a:lnTo>
                    <a:pt x="0" y="457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847380">
            <a:off x="6305960" y="5749728"/>
            <a:ext cx="5416191" cy="3610794"/>
            <a:chOff x="0" y="0"/>
            <a:chExt cx="7221588" cy="48143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21601" cy="4814443"/>
            </a:xfrm>
            <a:custGeom>
              <a:avLst/>
              <a:gdLst/>
              <a:ahLst/>
              <a:cxnLst/>
              <a:rect l="l" t="t" r="r" b="b"/>
              <a:pathLst>
                <a:path w="7221601" h="4814443">
                  <a:moveTo>
                    <a:pt x="0" y="0"/>
                  </a:moveTo>
                  <a:lnTo>
                    <a:pt x="7221601" y="0"/>
                  </a:lnTo>
                  <a:lnTo>
                    <a:pt x="7221601" y="4814443"/>
                  </a:lnTo>
                  <a:lnTo>
                    <a:pt x="0" y="4814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907500">
            <a:off x="1987277" y="5140442"/>
            <a:ext cx="2505008" cy="4829366"/>
            <a:chOff x="0" y="0"/>
            <a:chExt cx="3340011" cy="64391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39973" cy="6439154"/>
            </a:xfrm>
            <a:custGeom>
              <a:avLst/>
              <a:gdLst/>
              <a:ahLst/>
              <a:cxnLst/>
              <a:rect l="l" t="t" r="r" b="b"/>
              <a:pathLst>
                <a:path w="3339973" h="6439154">
                  <a:moveTo>
                    <a:pt x="0" y="0"/>
                  </a:moveTo>
                  <a:lnTo>
                    <a:pt x="3339973" y="0"/>
                  </a:lnTo>
                  <a:lnTo>
                    <a:pt x="3339973" y="6439154"/>
                  </a:lnTo>
                  <a:lnTo>
                    <a:pt x="0" y="6439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952284" y="138598"/>
            <a:ext cx="5543998" cy="113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3999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“คุณธรรมพอเพียง”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04202" y="1305706"/>
            <a:ext cx="1073402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ส่งเสริมให้บุคลากรรับประทานอาหารกลางวันร่วมกันทุกครั้งที่มีโอกาส </a:t>
            </a:r>
          </a:p>
        </p:txBody>
      </p:sp>
      <p:sp>
        <p:nvSpPr>
          <p:cNvPr id="14" name="TextBox 14"/>
          <p:cNvSpPr txBox="1"/>
          <p:nvPr/>
        </p:nvSpPr>
        <p:spPr>
          <a:xfrm rot="-823380">
            <a:off x="1022852" y="3006154"/>
            <a:ext cx="2726703" cy="2037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2942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การนำกระดาษที่ใช้แล้วกลับมาใช้ซ้ำ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CDE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98DEEF">
                <a:alpha val="100000"/>
              </a:srgbClr>
            </a:gs>
          </a:gsLst>
          <a:path path="circle">
            <a:fillToRect l="200000" t="200000" r="-100000" b="-100000"/>
          </a:path>
          <a:tileRect r="-300000" b="-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33508" y="-10336244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14422" y="3808905"/>
            <a:ext cx="16559460" cy="16711374"/>
          </a:xfrm>
          <a:custGeom>
            <a:avLst/>
            <a:gdLst/>
            <a:ahLst/>
            <a:cxnLst/>
            <a:rect l="l" t="t" r="r" b="b"/>
            <a:pathLst>
              <a:path w="16559460" h="16711374">
                <a:moveTo>
                  <a:pt x="0" y="0"/>
                </a:moveTo>
                <a:lnTo>
                  <a:pt x="16559461" y="0"/>
                </a:lnTo>
                <a:lnTo>
                  <a:pt x="16559461" y="16711374"/>
                </a:lnTo>
                <a:lnTo>
                  <a:pt x="0" y="167113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4" r="-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24676" y="1311478"/>
            <a:ext cx="3918842" cy="3918842"/>
          </a:xfrm>
          <a:custGeom>
            <a:avLst/>
            <a:gdLst/>
            <a:ahLst/>
            <a:cxnLst/>
            <a:rect l="l" t="t" r="r" b="b"/>
            <a:pathLst>
              <a:path w="3918842" h="3918842">
                <a:moveTo>
                  <a:pt x="0" y="0"/>
                </a:moveTo>
                <a:lnTo>
                  <a:pt x="3918842" y="0"/>
                </a:lnTo>
                <a:lnTo>
                  <a:pt x="3918842" y="3918842"/>
                </a:lnTo>
                <a:lnTo>
                  <a:pt x="0" y="39188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18887" y="1308506"/>
            <a:ext cx="6743367" cy="4494486"/>
            <a:chOff x="0" y="0"/>
            <a:chExt cx="8991156" cy="5992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1219" cy="5992622"/>
            </a:xfrm>
            <a:custGeom>
              <a:avLst/>
              <a:gdLst/>
              <a:ahLst/>
              <a:cxnLst/>
              <a:rect l="l" t="t" r="r" b="b"/>
              <a:pathLst>
                <a:path w="8991219" h="5992622">
                  <a:moveTo>
                    <a:pt x="0" y="0"/>
                  </a:moveTo>
                  <a:lnTo>
                    <a:pt x="8991219" y="0"/>
                  </a:lnTo>
                  <a:lnTo>
                    <a:pt x="8991219" y="5992622"/>
                  </a:lnTo>
                  <a:lnTo>
                    <a:pt x="0" y="5992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6" b="-3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9527362" y="1308506"/>
            <a:ext cx="6505261" cy="4334132"/>
            <a:chOff x="0" y="0"/>
            <a:chExt cx="8673681" cy="57788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73719" cy="5778881"/>
            </a:xfrm>
            <a:custGeom>
              <a:avLst/>
              <a:gdLst/>
              <a:ahLst/>
              <a:cxnLst/>
              <a:rect l="l" t="t" r="r" b="b"/>
              <a:pathLst>
                <a:path w="8673719" h="5778881">
                  <a:moveTo>
                    <a:pt x="0" y="0"/>
                  </a:moveTo>
                  <a:lnTo>
                    <a:pt x="8673719" y="0"/>
                  </a:lnTo>
                  <a:lnTo>
                    <a:pt x="8673719" y="5778881"/>
                  </a:lnTo>
                  <a:lnTo>
                    <a:pt x="0" y="5778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5" b="-5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69170" y="6695142"/>
            <a:ext cx="6561877" cy="2684421"/>
            <a:chOff x="0" y="0"/>
            <a:chExt cx="8749170" cy="35792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49157" cy="3579241"/>
            </a:xfrm>
            <a:custGeom>
              <a:avLst/>
              <a:gdLst/>
              <a:ahLst/>
              <a:cxnLst/>
              <a:rect l="l" t="t" r="r" b="b"/>
              <a:pathLst>
                <a:path w="8749157" h="3579241">
                  <a:moveTo>
                    <a:pt x="0" y="0"/>
                  </a:moveTo>
                  <a:lnTo>
                    <a:pt x="8749157" y="0"/>
                  </a:lnTo>
                  <a:lnTo>
                    <a:pt x="8749157" y="3579241"/>
                  </a:lnTo>
                  <a:lnTo>
                    <a:pt x="0" y="3579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0207" b="-30207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7389552" y="6340069"/>
            <a:ext cx="5594328" cy="3727171"/>
            <a:chOff x="0" y="0"/>
            <a:chExt cx="7459104" cy="49695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59091" cy="4969510"/>
            </a:xfrm>
            <a:custGeom>
              <a:avLst/>
              <a:gdLst/>
              <a:ahLst/>
              <a:cxnLst/>
              <a:rect l="l" t="t" r="r" b="b"/>
              <a:pathLst>
                <a:path w="7459091" h="4969510">
                  <a:moveTo>
                    <a:pt x="0" y="0"/>
                  </a:moveTo>
                  <a:lnTo>
                    <a:pt x="7459091" y="0"/>
                  </a:lnTo>
                  <a:lnTo>
                    <a:pt x="7459091" y="4969510"/>
                  </a:lnTo>
                  <a:lnTo>
                    <a:pt x="0" y="4969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" r="-32" b="-1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627419" y="-83191"/>
            <a:ext cx="4669669" cy="113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3999" b="1">
                <a:solidFill>
                  <a:srgbClr val="5E17EB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“คุณธรรมวินัย”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83889" y="5901919"/>
            <a:ext cx="5168913" cy="2973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3350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ส่งเสริมให้เจ้าหน้าที่</a:t>
            </a:r>
          </a:p>
          <a:p>
            <a:pPr algn="ctr">
              <a:lnSpc>
                <a:spcPts val="5361"/>
              </a:lnSpc>
            </a:pPr>
            <a:r>
              <a:rPr lang="en-US" sz="3350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ร่วมกิจกรรมทำบุญ</a:t>
            </a:r>
          </a:p>
          <a:p>
            <a:pPr algn="ctr">
              <a:lnSpc>
                <a:spcPts val="5361"/>
              </a:lnSpc>
            </a:pPr>
            <a:r>
              <a:rPr lang="en-US" sz="3350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ทุกครั้งในโอกาส </a:t>
            </a:r>
          </a:p>
          <a:p>
            <a:pPr algn="ctr">
              <a:lnSpc>
                <a:spcPts val="5361"/>
              </a:lnSpc>
            </a:pPr>
            <a:r>
              <a:rPr lang="en-US" sz="3350" b="1">
                <a:solidFill>
                  <a:srgbClr val="00469D"/>
                </a:solidFill>
                <a:latin typeface="Kulachat HC Bold"/>
                <a:ea typeface="Kulachat HC Bold"/>
                <a:cs typeface="Kulachat HC Bold"/>
                <a:sym typeface="Kulachat HC Bold"/>
              </a:rPr>
              <a:t>วันสำคัญทางศาสนา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264</Words>
  <Application>Microsoft Office PowerPoint</Application>
  <PresentationFormat>กำหนดเอง</PresentationFormat>
  <Paragraphs>38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1" baseType="lpstr">
      <vt:lpstr>Prachason Neue SemiCondensed Bold</vt:lpstr>
      <vt:lpstr>Kulachat HC Bold</vt:lpstr>
      <vt:lpstr>Calibri</vt:lpstr>
      <vt:lpstr>Prompt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สำนักงานโครงการ TO BE NUMBER ONE.pptx</dc:title>
  <dc:creator>Tobedmh68_5 Tobenumberone</dc:creator>
  <cp:lastModifiedBy>Tobedmh68_5 Tobenumberone</cp:lastModifiedBy>
  <cp:revision>5</cp:revision>
  <dcterms:created xsi:type="dcterms:W3CDTF">2006-08-16T00:00:00Z</dcterms:created>
  <dcterms:modified xsi:type="dcterms:W3CDTF">2026-07-18T11:20:49Z</dcterms:modified>
  <dc:identifier>DAHPuLB8viY</dc:identifier>
</cp:coreProperties>
</file>